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3" r:id="rId3"/>
    <p:sldId id="258" r:id="rId4"/>
    <p:sldId id="261" r:id="rId5"/>
    <p:sldId id="259" r:id="rId6"/>
    <p:sldId id="260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Accuracy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Sheet1!$A$1:$A$3</c:f>
              <c:strCache>
                <c:ptCount val="3"/>
                <c:pt idx="0">
                  <c:v>Decision Tree</c:v>
                </c:pt>
                <c:pt idx="1">
                  <c:v>Neural Network</c:v>
                </c:pt>
                <c:pt idx="2">
                  <c:v>Support Vector Machine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0.7704</c:v>
                </c:pt>
                <c:pt idx="1">
                  <c:v>0.7987</c:v>
                </c:pt>
                <c:pt idx="2">
                  <c:v>0.8101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47044624"/>
        <c:axId val="647027488"/>
      </c:barChart>
      <c:catAx>
        <c:axId val="647044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7027488"/>
        <c:crosses val="autoZero"/>
        <c:auto val="1"/>
        <c:lblAlgn val="ctr"/>
        <c:lblOffset val="100"/>
        <c:noMultiLvlLbl val="0"/>
      </c:catAx>
      <c:valAx>
        <c:axId val="647027488"/>
        <c:scaling>
          <c:orientation val="minMax"/>
          <c:max val="1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7044624"/>
        <c:crosses val="autoZero"/>
        <c:crossBetween val="between"/>
      </c:valAx>
      <c:spPr>
        <a:noFill/>
        <a:ln>
          <a:noFill/>
        </a:ln>
        <a:effectLst/>
      </c:spPr>
    </c:plotArea>
    <c:plotVisOnly val="0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AEFAA-C3B6-8944-8B07-C0C11632F539}" type="datetimeFigureOut">
              <a:rPr lang="en-US" smtClean="0"/>
              <a:t>7/17/17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D11F7-B916-E844-A1D6-0EAC437EA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19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F0E59-2A07-5C4A-A0DD-E9D81FA85928}" type="datetimeFigureOut">
              <a:rPr lang="en-US" smtClean="0"/>
              <a:t>7/17/17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C463E-022C-284C-8F49-03C25942D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19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7/17/17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7/17/17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7/17/17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7/17/17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7/17/17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443789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288" y="79396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3" y="1357163"/>
            <a:ext cx="10554574" cy="45587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7/17/17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7/17/17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7/17/17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7/17/17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7/17/17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7/17/17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7/17/17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7/17/17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Amazon Reviews Classification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048034"/>
          </a:xfrm>
        </p:spPr>
        <p:txBody>
          <a:bodyPr/>
          <a:lstStyle/>
          <a:p>
            <a:r>
              <a:rPr lang="en-US" dirty="0" smtClean="0"/>
              <a:t>Yue Dai	</a:t>
            </a:r>
          </a:p>
          <a:p>
            <a:r>
              <a:rPr lang="en-US" dirty="0" err="1" smtClean="0"/>
              <a:t>daiyue@usc.edu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51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and 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3" y="1357162"/>
            <a:ext cx="10554574" cy="5500837"/>
          </a:xfrm>
        </p:spPr>
        <p:txBody>
          <a:bodyPr anchor="t" anchorCtr="0">
            <a:normAutofit/>
          </a:bodyPr>
          <a:lstStyle/>
          <a:p>
            <a:endParaRPr lang="en-US" altLang="zh-TW" sz="2000" dirty="0" smtClean="0"/>
          </a:p>
          <a:p>
            <a:r>
              <a:rPr lang="en-US" altLang="zh-TW" sz="2000" dirty="0" smtClean="0"/>
              <a:t>The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whole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dataset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is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consist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of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400,000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reviews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of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products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collected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from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Amazon.</a:t>
            </a:r>
            <a:r>
              <a:rPr lang="zh-TW" altLang="en-US" sz="2000" dirty="0" smtClean="0"/>
              <a:t> </a:t>
            </a:r>
            <a:r>
              <a:rPr lang="en-US" altLang="zh-TW" sz="2000" dirty="0"/>
              <a:t>I</a:t>
            </a:r>
            <a:r>
              <a:rPr lang="en-US" altLang="zh-TW" sz="2000" dirty="0" smtClean="0"/>
              <a:t>n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our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program,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after trying 4 different datasets with size of 400,000, 100,000, 50,000, and 5000, due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to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the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limit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of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time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and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computation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space,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we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randomly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pick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50,000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reviews,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put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every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fifth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review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into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the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testing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set(10,000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reviews),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and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collect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the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rest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of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the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reviews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to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train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the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system(40,000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reviews</a:t>
            </a:r>
            <a:r>
              <a:rPr lang="en-US" altLang="zh-TW" sz="2000" dirty="0" smtClean="0"/>
              <a:t>)</a:t>
            </a:r>
          </a:p>
          <a:p>
            <a:endParaRPr lang="en-US" altLang="zh-TW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13" y="3712174"/>
            <a:ext cx="12192000" cy="314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5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and 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3" y="1357162"/>
            <a:ext cx="10554574" cy="5500837"/>
          </a:xfrm>
        </p:spPr>
        <p:txBody>
          <a:bodyPr anchor="t" anchorCtr="0">
            <a:normAutofit/>
          </a:bodyPr>
          <a:lstStyle/>
          <a:p>
            <a:r>
              <a:rPr lang="en-US" altLang="zh-TW" sz="2400" dirty="0" smtClean="0"/>
              <a:t>During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the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pre-processing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we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uses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6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different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ways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to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get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rid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of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noise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data:</a:t>
            </a:r>
          </a:p>
          <a:p>
            <a:pPr lvl="1"/>
            <a:r>
              <a:rPr lang="en-US" altLang="zh-TW" sz="2000" dirty="0" smtClean="0"/>
              <a:t>Delete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stop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words;</a:t>
            </a:r>
          </a:p>
          <a:p>
            <a:pPr lvl="1"/>
            <a:r>
              <a:rPr lang="en-US" altLang="zh-TW" sz="2000" dirty="0" smtClean="0"/>
              <a:t>Extract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words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from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string;</a:t>
            </a:r>
          </a:p>
          <a:p>
            <a:pPr lvl="1"/>
            <a:r>
              <a:rPr lang="en-US" altLang="zh-TW" sz="2000" dirty="0" smtClean="0"/>
              <a:t>Change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words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to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their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stems;</a:t>
            </a:r>
          </a:p>
          <a:p>
            <a:pPr lvl="1"/>
            <a:r>
              <a:rPr lang="en-US" altLang="zh-TW" sz="2000" dirty="0" smtClean="0"/>
              <a:t>Change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words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to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lowercase;</a:t>
            </a:r>
          </a:p>
          <a:p>
            <a:pPr lvl="1"/>
            <a:r>
              <a:rPr lang="en-US" altLang="zh-TW" sz="2000" dirty="0" smtClean="0"/>
              <a:t>Delete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duplicate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words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in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each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review;</a:t>
            </a:r>
          </a:p>
          <a:p>
            <a:pPr lvl="1"/>
            <a:r>
              <a:rPr lang="en-US" altLang="zh-TW" sz="2000" dirty="0" smtClean="0"/>
              <a:t>Check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the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spelling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and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get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rid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of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symbols</a:t>
            </a:r>
            <a:r>
              <a:rPr lang="en-US" altLang="zh-TW" sz="2000" dirty="0" smtClean="0"/>
              <a:t>.</a:t>
            </a:r>
          </a:p>
          <a:p>
            <a:r>
              <a:rPr lang="en-US" sz="2200" dirty="0" err="1"/>
              <a:t>positive|Great</a:t>
            </a:r>
            <a:r>
              <a:rPr lang="en-US" sz="2200" dirty="0"/>
              <a:t> CD: My lovely Pat has one of the GREAT voices of her generation. I have listened to </a:t>
            </a:r>
            <a:r>
              <a:rPr lang="en-US" sz="2200" b="1" i="1" u="sng" dirty="0"/>
              <a:t>this</a:t>
            </a:r>
            <a:r>
              <a:rPr lang="en-US" sz="2200" dirty="0"/>
              <a:t> CD for YEARS </a:t>
            </a:r>
            <a:r>
              <a:rPr lang="en-US" sz="2200" b="1" i="1" u="sng" dirty="0"/>
              <a:t>and</a:t>
            </a:r>
            <a:r>
              <a:rPr lang="en-US" sz="2200" dirty="0"/>
              <a:t> I still LOVE </a:t>
            </a:r>
            <a:r>
              <a:rPr lang="en-US" sz="2200" b="1" i="1" u="sng" dirty="0"/>
              <a:t>IT</a:t>
            </a:r>
            <a:r>
              <a:rPr lang="en-US" sz="2200" dirty="0"/>
              <a:t>. When I'm in </a:t>
            </a:r>
            <a:r>
              <a:rPr lang="en-US" sz="2200" b="1" i="1" u="sng" dirty="0"/>
              <a:t>a</a:t>
            </a:r>
            <a:r>
              <a:rPr lang="en-US" sz="2200" dirty="0"/>
              <a:t> </a:t>
            </a:r>
            <a:r>
              <a:rPr lang="en-US" sz="2200" b="1" i="1" u="sng" dirty="0"/>
              <a:t>good</a:t>
            </a:r>
            <a:r>
              <a:rPr lang="en-US" sz="2200" dirty="0"/>
              <a:t> mood </a:t>
            </a:r>
            <a:r>
              <a:rPr lang="en-US" sz="2200" b="1" i="1" u="sng" dirty="0"/>
              <a:t>it</a:t>
            </a:r>
            <a:r>
              <a:rPr lang="en-US" sz="2200" dirty="0"/>
              <a:t> makes me feel </a:t>
            </a:r>
            <a:r>
              <a:rPr lang="en-US" sz="2200" b="1" i="1" u="sng" dirty="0"/>
              <a:t>better</a:t>
            </a:r>
            <a:r>
              <a:rPr lang="en-US" sz="2200" dirty="0"/>
              <a:t>. A bad mood just evaporates like sugar in the rain. This CD just oozes LIFE. Vocals are </a:t>
            </a:r>
            <a:r>
              <a:rPr lang="en-US" sz="2200" dirty="0" err="1"/>
              <a:t>jusat</a:t>
            </a:r>
            <a:r>
              <a:rPr lang="en-US" sz="2200" dirty="0"/>
              <a:t> </a:t>
            </a:r>
            <a:r>
              <a:rPr lang="en-US" sz="2200" b="1" i="1" u="sng" dirty="0"/>
              <a:t>STUUNNING</a:t>
            </a:r>
            <a:r>
              <a:rPr lang="en-US" sz="2200" dirty="0"/>
              <a:t> and lyrics just kill.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1770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Feature</a:t>
            </a:r>
            <a:r>
              <a:rPr lang="zh-TW" altLang="en-US" dirty="0" smtClean="0"/>
              <a:t> </a:t>
            </a:r>
            <a:r>
              <a:rPr lang="en-US" altLang="zh-TW" dirty="0" smtClean="0"/>
              <a:t>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3" y="1357162"/>
            <a:ext cx="10554574" cy="5500837"/>
          </a:xfrm>
        </p:spPr>
        <p:txBody>
          <a:bodyPr>
            <a:noAutofit/>
          </a:bodyPr>
          <a:lstStyle/>
          <a:p>
            <a:r>
              <a:rPr lang="en-US" altLang="zh-TW" sz="2000" dirty="0" smtClean="0"/>
              <a:t>We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use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the</a:t>
            </a:r>
            <a:r>
              <a:rPr lang="zh-TW" altLang="en-US" sz="2000" dirty="0"/>
              <a:t> </a:t>
            </a:r>
            <a:r>
              <a:rPr lang="en-US" sz="2000" dirty="0"/>
              <a:t>term frequency–inverse document </a:t>
            </a:r>
            <a:r>
              <a:rPr lang="en-US" sz="2000" dirty="0" smtClean="0"/>
              <a:t>frequency</a:t>
            </a:r>
            <a:r>
              <a:rPr lang="en-US" altLang="zh-TW" sz="2000" dirty="0" smtClean="0"/>
              <a:t>(TF-IDF)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method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to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extract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the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feature</a:t>
            </a:r>
          </a:p>
          <a:p>
            <a:pPr lvl="1"/>
            <a:r>
              <a:rPr lang="en-US" sz="1800" dirty="0"/>
              <a:t>If we analyzed </a:t>
            </a:r>
            <a:r>
              <a:rPr lang="en-US" altLang="zh-TW" sz="1800" dirty="0"/>
              <a:t>the</a:t>
            </a:r>
            <a:r>
              <a:rPr lang="zh-TW" altLang="en-US" sz="1800" dirty="0"/>
              <a:t> </a:t>
            </a:r>
            <a:r>
              <a:rPr lang="en-US" sz="1800" dirty="0"/>
              <a:t>review</a:t>
            </a:r>
            <a:r>
              <a:rPr lang="en-US" altLang="zh-TW" sz="1800" dirty="0"/>
              <a:t>s</a:t>
            </a:r>
            <a:r>
              <a:rPr lang="en-US" sz="1800" dirty="0"/>
              <a:t> </a:t>
            </a:r>
            <a:r>
              <a:rPr lang="en-US" altLang="zh-TW" sz="1800" dirty="0"/>
              <a:t>in</a:t>
            </a:r>
            <a:r>
              <a:rPr lang="zh-TW" altLang="en-US" sz="1800" dirty="0"/>
              <a:t> </a:t>
            </a:r>
            <a:r>
              <a:rPr lang="en-US" altLang="zh-TW" sz="1800" dirty="0"/>
              <a:t>our</a:t>
            </a:r>
            <a:r>
              <a:rPr lang="zh-TW" altLang="en-US" sz="1800" dirty="0"/>
              <a:t> </a:t>
            </a:r>
            <a:r>
              <a:rPr lang="en-US" altLang="zh-TW" sz="1800" dirty="0"/>
              <a:t>dataset</a:t>
            </a:r>
            <a:r>
              <a:rPr lang="en-US" sz="1800" dirty="0"/>
              <a:t>, we would end up with groups of documents about </a:t>
            </a:r>
            <a:r>
              <a:rPr lang="en-US" altLang="zh-TW" sz="1800" dirty="0"/>
              <a:t>video</a:t>
            </a:r>
            <a:r>
              <a:rPr lang="en-US" sz="1800" dirty="0"/>
              <a:t>', </a:t>
            </a:r>
            <a:r>
              <a:rPr lang="en-US" altLang="zh-TW" sz="1800" dirty="0"/>
              <a:t>track</a:t>
            </a:r>
            <a:r>
              <a:rPr lang="en-US" sz="1800" dirty="0"/>
              <a:t>', </a:t>
            </a:r>
            <a:r>
              <a:rPr lang="en-US" altLang="zh-TW" sz="1800" dirty="0"/>
              <a:t>lyric</a:t>
            </a:r>
            <a:r>
              <a:rPr lang="en-US" sz="1800" dirty="0"/>
              <a:t>', etc. We would gain a large amount of data about the types of reviews that had been written, but would not learn anything about what the users thought of those </a:t>
            </a:r>
            <a:r>
              <a:rPr lang="en-US" sz="1800" dirty="0" smtClean="0"/>
              <a:t>products</a:t>
            </a:r>
            <a:r>
              <a:rPr lang="en-US" altLang="zh-TW" sz="1800" dirty="0" smtClean="0"/>
              <a:t>.</a:t>
            </a:r>
            <a:endParaRPr lang="en-US" sz="1800" dirty="0" smtClean="0"/>
          </a:p>
          <a:p>
            <a:pPr lvl="1"/>
            <a:r>
              <a:rPr lang="en-US" sz="1800" dirty="0" smtClean="0"/>
              <a:t>diminishes </a:t>
            </a:r>
            <a:r>
              <a:rPr lang="en-US" sz="1800" dirty="0"/>
              <a:t>the weight of the terms that occur in all the documents of corpus and similarly increases the weight of the terms that occur in rare documents across the </a:t>
            </a:r>
            <a:r>
              <a:rPr lang="en-US" sz="1800" dirty="0" smtClean="0"/>
              <a:t>corpus</a:t>
            </a:r>
            <a:r>
              <a:rPr lang="en-US" altLang="zh-TW" sz="1800" dirty="0" smtClean="0"/>
              <a:t>;</a:t>
            </a:r>
          </a:p>
          <a:p>
            <a:r>
              <a:rPr lang="en-US" altLang="zh-TW" sz="2000" dirty="0" smtClean="0"/>
              <a:t>We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reduce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the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dimension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of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the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features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of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each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reviews</a:t>
            </a:r>
          </a:p>
          <a:p>
            <a:pPr lvl="1"/>
            <a:r>
              <a:rPr lang="en-US" altLang="zh-TW" sz="1800" dirty="0" smtClean="0"/>
              <a:t>After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applying</a:t>
            </a:r>
            <a:r>
              <a:rPr lang="zh-TW" altLang="en-US" sz="1800" dirty="0" smtClean="0"/>
              <a:t> </a:t>
            </a:r>
            <a:r>
              <a:rPr lang="en-US" altLang="zh-TW" sz="1800" dirty="0" err="1" smtClean="0"/>
              <a:t>FeatureExtraction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to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our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data,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each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review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has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more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than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1000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dimensions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of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feature,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which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makes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it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hard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to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apply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classification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algorithm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to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our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training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data</a:t>
            </a:r>
            <a:r>
              <a:rPr lang="zh-TW" altLang="en-US" sz="1800" dirty="0"/>
              <a:t> </a:t>
            </a:r>
            <a:r>
              <a:rPr lang="en-US" altLang="zh-TW" sz="1800" dirty="0" smtClean="0"/>
              <a:t>and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quiet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a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long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time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to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train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the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system. We use </a:t>
            </a:r>
            <a:r>
              <a:rPr lang="en-US" altLang="zh-TW" sz="1800" dirty="0" err="1" smtClean="0"/>
              <a:t>DimensionReduce</a:t>
            </a:r>
            <a:r>
              <a:rPr lang="en-US" altLang="zh-TW" sz="1800" dirty="0" smtClean="0"/>
              <a:t> to reduce the dimension of features of reviews to 100.</a:t>
            </a:r>
            <a:endParaRPr lang="en-US" altLang="zh-TW" sz="1800" dirty="0"/>
          </a:p>
          <a:p>
            <a:pPr lvl="1"/>
            <a:r>
              <a:rPr lang="en-US" altLang="zh-TW" sz="1800" dirty="0" smtClean="0"/>
              <a:t>We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have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tried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4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different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training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data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with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2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dimensions,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10 dimensions,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100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dimensions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and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1000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dimensions,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turns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out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100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dimensions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gives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us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almost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the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same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accuracy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as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1000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dimensions,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but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it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is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more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efficient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than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1000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dimensions</a:t>
            </a:r>
            <a:r>
              <a:rPr lang="en-US" altLang="zh-TW" sz="1800" dirty="0"/>
              <a:t>.</a:t>
            </a:r>
            <a:endParaRPr lang="en-US" altLang="zh-TW" sz="1800" dirty="0" smtClean="0"/>
          </a:p>
        </p:txBody>
      </p:sp>
    </p:spTree>
    <p:extLst>
      <p:ext uri="{BB962C8B-B14F-4D97-AF65-F5344CB8AC3E}">
        <p14:creationId xmlns:p14="http://schemas.microsoft.com/office/powerpoint/2010/main" val="109376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288" y="1456016"/>
            <a:ext cx="10554574" cy="5266059"/>
          </a:xfrm>
        </p:spPr>
        <p:txBody>
          <a:bodyPr>
            <a:noAutofit/>
          </a:bodyPr>
          <a:lstStyle/>
          <a:p>
            <a:r>
              <a:rPr lang="en-US" altLang="zh-TW" dirty="0" smtClean="0"/>
              <a:t>Decision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Tree</a:t>
            </a:r>
            <a:r>
              <a:rPr lang="zh-TW" altLang="en-US" dirty="0" smtClean="0"/>
              <a:t> </a:t>
            </a:r>
            <a:r>
              <a:rPr lang="en-US" altLang="zh-TW" dirty="0" smtClean="0"/>
              <a:t>Algorithm</a:t>
            </a:r>
          </a:p>
          <a:p>
            <a:pPr lvl="1"/>
            <a:r>
              <a:rPr lang="en-US" b="1" dirty="0"/>
              <a:t>Easy to Understand</a:t>
            </a:r>
            <a:r>
              <a:rPr lang="en-US" dirty="0"/>
              <a:t>: Decision tree output is very easy to understand even for people from non-analytical background</a:t>
            </a:r>
            <a:r>
              <a:rPr lang="en-US" dirty="0" smtClean="0"/>
              <a:t>.</a:t>
            </a:r>
          </a:p>
          <a:p>
            <a:pPr lvl="1"/>
            <a:r>
              <a:rPr lang="en-US" b="1" dirty="0"/>
              <a:t>Useful in Data exploration: </a:t>
            </a:r>
            <a:r>
              <a:rPr lang="en-US" dirty="0"/>
              <a:t>Decision tree is one of the fastest way to identify most significant variables and relation between two or more variables</a:t>
            </a:r>
            <a:r>
              <a:rPr lang="en-US" dirty="0" smtClean="0"/>
              <a:t>.</a:t>
            </a:r>
          </a:p>
          <a:p>
            <a:pPr lvl="1"/>
            <a:r>
              <a:rPr lang="en-US" b="1" dirty="0"/>
              <a:t>Less data cleaning required: </a:t>
            </a:r>
            <a:r>
              <a:rPr lang="en-US" dirty="0"/>
              <a:t>It requires less data cleaning compared to some other modeling techniques. It is not influenced by outliers and missing values to a fair </a:t>
            </a:r>
            <a:r>
              <a:rPr lang="en-US" dirty="0" smtClean="0"/>
              <a:t>degree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/>
              <a:t>Neural</a:t>
            </a:r>
            <a:r>
              <a:rPr lang="zh-TW" altLang="en-US" dirty="0" smtClean="0"/>
              <a:t> </a:t>
            </a:r>
            <a:r>
              <a:rPr lang="en-US" altLang="zh-TW" dirty="0" smtClean="0"/>
              <a:t>Network</a:t>
            </a:r>
            <a:r>
              <a:rPr lang="zh-TW" altLang="en-US" dirty="0" smtClean="0"/>
              <a:t> </a:t>
            </a:r>
            <a:r>
              <a:rPr lang="en-US" altLang="zh-TW" dirty="0" smtClean="0"/>
              <a:t>Algorithm</a:t>
            </a:r>
          </a:p>
          <a:p>
            <a:pPr lvl="1"/>
            <a:r>
              <a:rPr lang="en-US" dirty="0"/>
              <a:t>Can approximate any function, regardless of its linearity</a:t>
            </a:r>
          </a:p>
          <a:p>
            <a:pPr lvl="1"/>
            <a:r>
              <a:rPr lang="en-US" dirty="0"/>
              <a:t>Great for complex/abstract problems like image recognition</a:t>
            </a:r>
          </a:p>
          <a:p>
            <a:pPr lvl="1"/>
            <a:r>
              <a:rPr lang="en-US" dirty="0"/>
              <a:t>Neural network models require less ford statistical training to </a:t>
            </a:r>
            <a:r>
              <a:rPr lang="en-US" dirty="0" smtClean="0"/>
              <a:t>de</a:t>
            </a:r>
            <a:r>
              <a:rPr lang="en-US" altLang="zh-TW" dirty="0" smtClean="0"/>
              <a:t>v</a:t>
            </a:r>
            <a:r>
              <a:rPr lang="en-US" dirty="0" smtClean="0"/>
              <a:t>elop</a:t>
            </a:r>
            <a:endParaRPr lang="en-US" altLang="zh-TW" dirty="0" smtClean="0"/>
          </a:p>
          <a:p>
            <a:r>
              <a:rPr lang="en-US" altLang="zh-TW" dirty="0" smtClean="0"/>
              <a:t>Support</a:t>
            </a:r>
            <a:r>
              <a:rPr lang="zh-TW" altLang="en-US" dirty="0" smtClean="0"/>
              <a:t> </a:t>
            </a:r>
            <a:r>
              <a:rPr lang="en-US" altLang="zh-TW" dirty="0" smtClean="0"/>
              <a:t>Vector</a:t>
            </a:r>
            <a:r>
              <a:rPr lang="zh-TW" altLang="en-US" dirty="0" smtClean="0"/>
              <a:t> </a:t>
            </a:r>
            <a:r>
              <a:rPr lang="en-US" altLang="zh-TW" dirty="0" smtClean="0"/>
              <a:t>Machine</a:t>
            </a:r>
            <a:r>
              <a:rPr lang="zh-TW" altLang="en-US" dirty="0" smtClean="0"/>
              <a:t> </a:t>
            </a:r>
            <a:r>
              <a:rPr lang="en-US" altLang="zh-TW" dirty="0" smtClean="0"/>
              <a:t>Algorithm</a:t>
            </a:r>
          </a:p>
          <a:p>
            <a:pPr lvl="1"/>
            <a:r>
              <a:rPr lang="en-US" dirty="0"/>
              <a:t>SVM is a linear learning method that finds an optimal hyperplane to separate two classes</a:t>
            </a:r>
          </a:p>
          <a:p>
            <a:pPr lvl="1"/>
            <a:r>
              <a:rPr lang="en-US" dirty="0" smtClean="0"/>
              <a:t>SVMs </a:t>
            </a:r>
            <a:r>
              <a:rPr lang="en-US" dirty="0"/>
              <a:t>are a machine learning classification technique which use a function called a kernel to map a space of data points in which the data is not linearly separable onto a new </a:t>
            </a:r>
            <a:r>
              <a:rPr lang="en-US" dirty="0" smtClean="0"/>
              <a:t>space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dirty="0"/>
              <a:t>SVM have been proven as one of the most powerful learning algorithms for text categorization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086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and comparison</a:t>
            </a:r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5777064"/>
              </p:ext>
            </p:extLst>
          </p:nvPr>
        </p:nvGraphicFramePr>
        <p:xfrm>
          <a:off x="661845" y="1346889"/>
          <a:ext cx="10571998" cy="3636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324334"/>
              </p:ext>
            </p:extLst>
          </p:nvPr>
        </p:nvGraphicFramePr>
        <p:xfrm>
          <a:off x="135926" y="4982966"/>
          <a:ext cx="11833469" cy="1684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7343"/>
                <a:gridCol w="1438673"/>
                <a:gridCol w="1438673"/>
                <a:gridCol w="1438673"/>
                <a:gridCol w="1438673"/>
                <a:gridCol w="1600717"/>
                <a:gridCol w="1600717"/>
              </a:tblGrid>
              <a:tr h="421241">
                <a:tc rowSpan="2"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Decision</a:t>
                      </a:r>
                      <a:r>
                        <a:rPr lang="zh-TW" altLang="en-US" sz="2000" b="1" baseline="0" dirty="0" smtClean="0"/>
                        <a:t> </a:t>
                      </a:r>
                      <a:r>
                        <a:rPr lang="en-US" altLang="zh-TW" sz="2000" b="1" baseline="0" dirty="0" smtClean="0"/>
                        <a:t>Tree</a:t>
                      </a:r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Neural</a:t>
                      </a:r>
                      <a:r>
                        <a:rPr lang="zh-TW" altLang="en-US" sz="2000" b="1" dirty="0" smtClean="0"/>
                        <a:t> </a:t>
                      </a:r>
                      <a:r>
                        <a:rPr lang="en-US" altLang="zh-TW" sz="2000" b="1" dirty="0" smtClean="0"/>
                        <a:t>Network</a:t>
                      </a:r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Support</a:t>
                      </a:r>
                      <a:r>
                        <a:rPr lang="zh-TW" altLang="en-US" sz="2000" b="1" dirty="0" smtClean="0"/>
                        <a:t> </a:t>
                      </a:r>
                      <a:r>
                        <a:rPr lang="en-US" altLang="zh-TW" sz="2000" b="1" dirty="0" smtClean="0"/>
                        <a:t>Vector</a:t>
                      </a:r>
                      <a:r>
                        <a:rPr lang="zh-TW" altLang="en-US" sz="2000" b="1" baseline="0" dirty="0" smtClean="0"/>
                        <a:t> </a:t>
                      </a:r>
                      <a:r>
                        <a:rPr lang="en-US" altLang="zh-TW" sz="2000" b="1" baseline="0" dirty="0" smtClean="0"/>
                        <a:t>Machine</a:t>
                      </a:r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12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Positive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Negative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Positive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Negative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Positive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Negative</a:t>
                      </a:r>
                      <a:endParaRPr lang="en-US" sz="2000" b="1" dirty="0"/>
                    </a:p>
                  </a:txBody>
                  <a:tcPr/>
                </a:tc>
              </a:tr>
              <a:tr h="421241"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Precision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altLang="zh-TW" sz="2000" b="1" dirty="0" smtClean="0"/>
                        <a:t>0.798001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TW" sz="2000" b="1" dirty="0" smtClean="0"/>
                        <a:t>0.745894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altLang="zh-TW" sz="2000" b="1" dirty="0" smtClean="0"/>
                        <a:t>0.77852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TW" sz="2000" b="1" dirty="0" smtClean="0"/>
                        <a:t>0.823767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TW" sz="2000" b="1" dirty="0" smtClean="0"/>
                        <a:t>0.80097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TW" sz="2000" b="1" dirty="0" smtClean="0"/>
                        <a:t>0.82045</a:t>
                      </a:r>
                      <a:endParaRPr lang="en-US" sz="2000" b="1" dirty="0"/>
                    </a:p>
                  </a:txBody>
                  <a:tcPr/>
                </a:tc>
              </a:tr>
              <a:tr h="421241"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Recall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0.748419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TW" sz="2000" b="1" dirty="0" smtClean="0"/>
                        <a:t>0.806162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altLang="zh-TW" sz="2000" b="1" dirty="0" smtClean="0"/>
                        <a:t>0.845852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altLang="zh-TW" sz="2000" b="1" dirty="0" smtClean="0"/>
                        <a:t>0.749643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TW" sz="2000" b="1" dirty="0" smtClean="0"/>
                        <a:t>0.835066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altLang="zh-TW" sz="2000" b="1" dirty="0" smtClean="0"/>
                        <a:t>0.784126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81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Decision</a:t>
            </a:r>
            <a:r>
              <a:rPr lang="zh-TW" altLang="en-US" dirty="0"/>
              <a:t> </a:t>
            </a:r>
            <a:r>
              <a:rPr lang="en-US" altLang="zh-TW" dirty="0"/>
              <a:t>Tree</a:t>
            </a:r>
            <a:r>
              <a:rPr lang="zh-TW" altLang="en-US" dirty="0"/>
              <a:t> </a:t>
            </a:r>
            <a:r>
              <a:rPr lang="en-US" altLang="zh-TW" dirty="0" smtClean="0"/>
              <a:t>ROC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76" y="2436067"/>
            <a:ext cx="5830793" cy="305033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266" y="2436067"/>
            <a:ext cx="5830793" cy="305033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8440858" y="1906670"/>
            <a:ext cx="1653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/>
              <a:t>Positive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852322" y="1906670"/>
            <a:ext cx="186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/>
              <a:t>Negative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2475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</a:t>
            </a:r>
            <a:r>
              <a:rPr lang="zh-TW" altLang="en-US" dirty="0"/>
              <a:t> </a:t>
            </a:r>
            <a:r>
              <a:rPr lang="en-US" altLang="zh-TW" dirty="0"/>
              <a:t>Network</a:t>
            </a:r>
            <a:r>
              <a:rPr lang="zh-TW" altLang="en-US" dirty="0"/>
              <a:t> </a:t>
            </a:r>
            <a:r>
              <a:rPr lang="en-US" altLang="zh-TW" dirty="0"/>
              <a:t>ROC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40858" y="1906670"/>
            <a:ext cx="1653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/>
              <a:t>Positive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852322" y="1906670"/>
            <a:ext cx="186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/>
              <a:t>Negative</a:t>
            </a:r>
            <a:endParaRPr lang="en-US" sz="2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23" y="2436066"/>
            <a:ext cx="5852748" cy="299575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255" y="2436066"/>
            <a:ext cx="5852751" cy="299576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1802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Support</a:t>
            </a:r>
            <a:r>
              <a:rPr lang="zh-TW" altLang="en-US" dirty="0" smtClean="0"/>
              <a:t> </a:t>
            </a:r>
            <a:r>
              <a:rPr lang="en-US" altLang="zh-TW" dirty="0" smtClean="0"/>
              <a:t>Vector</a:t>
            </a:r>
            <a:r>
              <a:rPr lang="zh-TW" altLang="en-US" dirty="0" smtClean="0"/>
              <a:t> </a:t>
            </a:r>
            <a:r>
              <a:rPr lang="en-US" altLang="zh-TW" dirty="0" smtClean="0"/>
              <a:t>Machine</a:t>
            </a:r>
            <a:r>
              <a:rPr lang="zh-TW" altLang="en-US" dirty="0" smtClean="0"/>
              <a:t> </a:t>
            </a:r>
            <a:r>
              <a:rPr lang="en-US" altLang="zh-TW" dirty="0" smtClean="0"/>
              <a:t>ROC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40858" y="1906670"/>
            <a:ext cx="1653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/>
              <a:t>Positive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852322" y="1906670"/>
            <a:ext cx="186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/>
              <a:t>Negative</a:t>
            </a:r>
            <a:endParaRPr lang="en-US" sz="2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71" y="2436067"/>
            <a:ext cx="5837954" cy="305033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9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4768" y="2436068"/>
            <a:ext cx="5837954" cy="305033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48784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428</TotalTime>
  <Words>470</Words>
  <Application>Microsoft Macintosh PowerPoint</Application>
  <PresentationFormat>Widescreen</PresentationFormat>
  <Paragraphs>69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Century Gothic</vt:lpstr>
      <vt:lpstr>Wingdings 2</vt:lpstr>
      <vt:lpstr>新細明體</vt:lpstr>
      <vt:lpstr>Quotable</vt:lpstr>
      <vt:lpstr>Amazon Reviews Classification</vt:lpstr>
      <vt:lpstr>Dataset and pre-processing</vt:lpstr>
      <vt:lpstr>Dataset and pre-processing</vt:lpstr>
      <vt:lpstr>Feature extraction</vt:lpstr>
      <vt:lpstr>Classification Algorithms</vt:lpstr>
      <vt:lpstr>Results and comparison</vt:lpstr>
      <vt:lpstr>Decision Tree ROC</vt:lpstr>
      <vt:lpstr>Neural Network ROC</vt:lpstr>
      <vt:lpstr>Support Vector Machine ROC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Reviews Classification</dc:title>
  <dc:creator>Yue Dai</dc:creator>
  <cp:lastModifiedBy>Yue Dai</cp:lastModifiedBy>
  <cp:revision>20</cp:revision>
  <cp:lastPrinted>2017-07-13T22:23:51Z</cp:lastPrinted>
  <dcterms:created xsi:type="dcterms:W3CDTF">2017-07-13T17:37:16Z</dcterms:created>
  <dcterms:modified xsi:type="dcterms:W3CDTF">2017-07-18T04:03:47Z</dcterms:modified>
</cp:coreProperties>
</file>